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70" r:id="rId2"/>
    <p:sldId id="256" r:id="rId3"/>
    <p:sldId id="277" r:id="rId4"/>
    <p:sldId id="25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0" r:id="rId14"/>
    <p:sldId id="265" r:id="rId15"/>
    <p:sldId id="266" r:id="rId16"/>
    <p:sldId id="267" r:id="rId17"/>
    <p:sldId id="268" r:id="rId18"/>
    <p:sldId id="279" r:id="rId19"/>
    <p:sldId id="269" r:id="rId20"/>
    <p:sldId id="271" r:id="rId21"/>
    <p:sldId id="287" r:id="rId22"/>
    <p:sldId id="281" r:id="rId23"/>
    <p:sldId id="283" r:id="rId24"/>
    <p:sldId id="297" r:id="rId25"/>
    <p:sldId id="298" r:id="rId26"/>
    <p:sldId id="299" r:id="rId27"/>
    <p:sldId id="300" r:id="rId28"/>
    <p:sldId id="273" r:id="rId29"/>
    <p:sldId id="274" r:id="rId30"/>
    <p:sldId id="275" r:id="rId31"/>
    <p:sldId id="276" r:id="rId32"/>
    <p:sldId id="284" r:id="rId33"/>
    <p:sldId id="301" r:id="rId34"/>
    <p:sldId id="286" r:id="rId35"/>
    <p:sldId id="285" r:id="rId36"/>
    <p:sldId id="289" r:id="rId37"/>
    <p:sldId id="290" r:id="rId38"/>
    <p:sldId id="296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91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5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5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7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8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9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73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ÙØªÛØ¬Ù ØªØµÙÛØ±Û Ø¨Ø±Ø§Û Ø¹Ú©Ø³ Ø¨Ø³Ù Ø§ÙÙÙ Ø§ÙØ±Ø­ÙÙ Ø§ÙØ±Ø­ÙÙ Ø±ÙÚ¯Û Ø²ÛØ¨Ø§ Ø¨Ø§ Ú©ÛÙÛØª Ø¨Ø§ÙØ§ ÙØªØ­Ø±Ú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3" y="2009105"/>
            <a:ext cx="6671256" cy="39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علائم یائسگی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3652"/>
            <a:ext cx="10640209" cy="41212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بی نظمی قاعدگی(کاهش زمان و حجم خونریزی)</a:t>
            </a:r>
          </a:p>
          <a:p>
            <a:pPr algn="r" rtl="1"/>
            <a:r>
              <a:rPr lang="fa-IR" dirty="0" smtClean="0"/>
              <a:t>گرگرفتگی و تعریق شبانه</a:t>
            </a:r>
          </a:p>
          <a:p>
            <a:pPr algn="r" rtl="1"/>
            <a:r>
              <a:rPr lang="fa-IR" dirty="0" smtClean="0"/>
              <a:t>تغییر تمایلات و فعالیت جنسی</a:t>
            </a:r>
          </a:p>
          <a:p>
            <a:pPr algn="r" rtl="1"/>
            <a:r>
              <a:rPr lang="fa-IR" dirty="0" smtClean="0"/>
              <a:t>خشکی واژن</a:t>
            </a:r>
          </a:p>
          <a:p>
            <a:pPr algn="r" rtl="1"/>
            <a:r>
              <a:rPr lang="fa-IR" dirty="0" smtClean="0"/>
              <a:t>خستگی و مشکلات خواب</a:t>
            </a:r>
          </a:p>
          <a:p>
            <a:pPr algn="r" rtl="1"/>
            <a:r>
              <a:rPr lang="fa-IR" dirty="0" smtClean="0"/>
              <a:t>تغییرات خلقی </a:t>
            </a:r>
          </a:p>
          <a:p>
            <a:pPr algn="r" rtl="1"/>
            <a:r>
              <a:rPr lang="fa-IR" dirty="0" smtClean="0"/>
              <a:t>سایر تغییرات جسمی(افزایش وزن، چاقی شکمی، کاهش توده عضلانی و افزایش و تجمع بافت چربی، کوچک شدن اندازه پستان ها، نازکی و کاهش ارتجاع پوست، سردرد، مشکلات حافظه، سفتی و درد عضلات و مفاصل)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عوارض یائسگی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پوکی استخوان</a:t>
            </a:r>
          </a:p>
          <a:p>
            <a:pPr algn="r" rtl="1"/>
            <a:r>
              <a:rPr lang="fa-IR" dirty="0" smtClean="0"/>
              <a:t>بیماری قلبی و عروقی</a:t>
            </a:r>
          </a:p>
          <a:p>
            <a:pPr algn="r" rtl="1"/>
            <a:r>
              <a:rPr lang="fa-IR" dirty="0" smtClean="0"/>
              <a:t>اختلالات ادراری تناسلی</a:t>
            </a:r>
          </a:p>
          <a:p>
            <a:pPr algn="r" rtl="1"/>
            <a:r>
              <a:rPr lang="fa-IR" dirty="0" smtClean="0"/>
              <a:t>اثرات بر روی پوست و مو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04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پوکی استخوان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بیماری شایع استخوانی </a:t>
            </a:r>
          </a:p>
          <a:p>
            <a:pPr algn="r" rtl="1"/>
            <a:r>
              <a:rPr lang="fa-IR" dirty="0" smtClean="0"/>
              <a:t>از بین رفتن تدریجی توده استخوانی </a:t>
            </a:r>
          </a:p>
          <a:p>
            <a:pPr algn="r" rtl="1"/>
            <a:r>
              <a:rPr lang="fa-IR" dirty="0" smtClean="0"/>
              <a:t>افزایش خطر شکستگی (مهره ها، لگن، مچ)</a:t>
            </a:r>
          </a:p>
          <a:p>
            <a:pPr algn="r" rtl="1"/>
            <a:r>
              <a:rPr lang="fa-IR" dirty="0" smtClean="0"/>
              <a:t>بهترین درمان، پیشگیری </a:t>
            </a:r>
            <a:endParaRPr lang="en-US" dirty="0"/>
          </a:p>
        </p:txBody>
      </p:sp>
      <p:pic>
        <p:nvPicPr>
          <p:cNvPr id="2050" name="Picture 2" descr="https://rasekhoon.net/_files/thumb_images700/article/11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92" y="607704"/>
            <a:ext cx="1579808" cy="13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ÙØªÛØ¬Ù ØªØµÙÛØ±Û Ø¨Ø±Ø§Û Ø¹Ú©Ø³ Ù¾ÙÚ©Û Ø§Ø³ØªØ®ÙØ§Ù Ø¯Ø± Ø²ÙØ§Ù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411938"/>
            <a:ext cx="4069724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2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پیشگیری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رژيم غذايی با کلسيم کافی </a:t>
            </a:r>
            <a:endParaRPr lang="fa-IR" dirty="0" smtClean="0"/>
          </a:p>
          <a:p>
            <a:pPr algn="r" rtl="1"/>
            <a:r>
              <a:rPr lang="fa-IR" dirty="0" smtClean="0"/>
              <a:t>تغذيه </a:t>
            </a:r>
            <a:r>
              <a:rPr lang="fa-IR" dirty="0"/>
              <a:t>صحيح </a:t>
            </a:r>
            <a:endParaRPr lang="fa-IR" dirty="0" smtClean="0"/>
          </a:p>
          <a:p>
            <a:pPr algn="r" rtl="1"/>
            <a:r>
              <a:rPr lang="fa-IR" dirty="0" smtClean="0"/>
              <a:t>دريافت </a:t>
            </a:r>
            <a:r>
              <a:rPr lang="fa-IR" dirty="0"/>
              <a:t>کافی ويتامين د </a:t>
            </a:r>
            <a:endParaRPr lang="fa-IR" dirty="0" smtClean="0"/>
          </a:p>
          <a:p>
            <a:pPr algn="r" rtl="1"/>
            <a:r>
              <a:rPr lang="fa-IR" dirty="0" smtClean="0"/>
              <a:t>تمرينات </a:t>
            </a:r>
            <a:r>
              <a:rPr lang="fa-IR" dirty="0"/>
              <a:t>ورزشی </a:t>
            </a:r>
            <a:r>
              <a:rPr lang="fa-IR" dirty="0" smtClean="0"/>
              <a:t>بطور </a:t>
            </a:r>
            <a:r>
              <a:rPr lang="fa-IR" dirty="0"/>
              <a:t>منظم </a:t>
            </a:r>
            <a:endParaRPr lang="fa-IR" dirty="0" smtClean="0"/>
          </a:p>
          <a:p>
            <a:pPr algn="r" rtl="1"/>
            <a:r>
              <a:rPr lang="fa-IR" dirty="0" smtClean="0"/>
              <a:t>ترك </a:t>
            </a:r>
            <a:r>
              <a:rPr lang="fa-IR" dirty="0"/>
              <a:t>مصرف سيگار و الكل</a:t>
            </a:r>
          </a:p>
          <a:p>
            <a:pPr algn="r" rtl="1"/>
            <a:endParaRPr lang="en-US" dirty="0"/>
          </a:p>
        </p:txBody>
      </p:sp>
      <p:pic>
        <p:nvPicPr>
          <p:cNvPr id="4098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13" y="579548"/>
            <a:ext cx="1592687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ÙØªÛØ¬Ù ØªØµÙÛØ±Û Ø¨Ø±Ø§Û Ø¹Ú©Ø³ ÙÛØªØ§ÙÛÙ Ø¯Û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ÙØªÛØ¬Ù ØªØµÙÛØ±Û Ø¨Ø±Ø§Û Ø¹Ú©Ø³ ÙÛØªØ§ÙÛÙ Ø¯Û 3"/>
          <p:cNvSpPr>
            <a:spLocks noChangeAspect="1" noChangeArrowheads="1"/>
          </p:cNvSpPr>
          <p:nvPr/>
        </p:nvSpPr>
        <p:spPr bwMode="auto">
          <a:xfrm>
            <a:off x="1634499" y="2635227"/>
            <a:ext cx="1859494" cy="18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ÙØªÛØ¬Ù ØªØµÙÛØ±Û Ø¨Ø±Ø§Û Ø¹Ú©Ø³ ÙÛØªØ§ÙÛÙ Ø¯Û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4072137"/>
            <a:ext cx="1684247" cy="14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ØªØµÙÛØ± ÙØ±ØªØ¨Ø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12" y="2635227"/>
            <a:ext cx="1684247" cy="15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2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گرگرفتگی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6482"/>
            <a:ext cx="9613861" cy="459838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شایعترین علامت، 30ثانیه تا 5 دقیقه</a:t>
            </a:r>
          </a:p>
          <a:p>
            <a:pPr algn="r" rtl="1"/>
            <a:r>
              <a:rPr lang="fa-IR" dirty="0" smtClean="0"/>
              <a:t>گرم شدن شدید در قسمت بالایی بدن(سر و صورت، گردن و قفسه سینه)</a:t>
            </a:r>
          </a:p>
          <a:p>
            <a:pPr algn="r" rtl="1"/>
            <a:r>
              <a:rPr lang="fa-IR" dirty="0" smtClean="0"/>
              <a:t>پخش شدن به صورت موجی به کل بدن</a:t>
            </a:r>
          </a:p>
          <a:p>
            <a:pPr algn="r" rtl="1"/>
            <a:r>
              <a:rPr lang="fa-IR" dirty="0" smtClean="0"/>
              <a:t>شبها </a:t>
            </a:r>
          </a:p>
          <a:p>
            <a:pPr algn="r" rtl="1"/>
            <a:r>
              <a:rPr lang="fa-IR" dirty="0" smtClean="0"/>
              <a:t>مانع خواب و استراحت فرد </a:t>
            </a:r>
          </a:p>
          <a:p>
            <a:pPr algn="r" rtl="1"/>
            <a:r>
              <a:rPr lang="fa-IR" dirty="0" smtClean="0"/>
              <a:t>احساس خستگی، تحریک پذیری، عدم تمرکز و افسردگی</a:t>
            </a:r>
          </a:p>
          <a:p>
            <a:pPr algn="r" rtl="1"/>
            <a:r>
              <a:rPr lang="fa-IR" dirty="0" smtClean="0"/>
              <a:t>فردی به فرد دیگر متفاوت</a:t>
            </a:r>
          </a:p>
          <a:p>
            <a:pPr algn="r" rtl="1"/>
            <a:r>
              <a:rPr lang="fa-IR" dirty="0" smtClean="0"/>
              <a:t>مدت 5-3 سال طول می کشد</a:t>
            </a:r>
            <a:endParaRPr lang="en-US" dirty="0" smtClean="0"/>
          </a:p>
          <a:p>
            <a:pPr algn="r" rtl="1"/>
            <a:r>
              <a:rPr lang="fa-IR" dirty="0" smtClean="0"/>
              <a:t>کاهش استروژن</a:t>
            </a:r>
            <a:r>
              <a:rPr lang="fa-IR" dirty="0"/>
              <a:t>،</a:t>
            </a:r>
            <a:r>
              <a:rPr lang="fa-IR" dirty="0" smtClean="0"/>
              <a:t> اختلال </a:t>
            </a:r>
            <a:r>
              <a:rPr lang="fa-IR" dirty="0"/>
              <a:t>تنظیم درجه </a:t>
            </a:r>
            <a:r>
              <a:rPr lang="fa-IR" dirty="0" smtClean="0"/>
              <a:t>حرارت </a:t>
            </a:r>
            <a:r>
              <a:rPr lang="fa-IR" dirty="0"/>
              <a:t>بدن ، مختل شدن وازودیلاتاسیون عروق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5" name="Picture 1" descr="C:\Documents and Settings\allameh\My Documents\My Pictures\Vaso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434" y="591798"/>
            <a:ext cx="1605566" cy="140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توصیه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4498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مشاوره، آموزش، توصیه های غذایی و تغییر شیوه زندگی</a:t>
            </a:r>
          </a:p>
          <a:p>
            <a:pPr algn="r" rtl="1"/>
            <a:r>
              <a:rPr lang="fa-IR" dirty="0" smtClean="0"/>
              <a:t>استفاده از لباس های نخی و روشن و چند لایه</a:t>
            </a:r>
          </a:p>
          <a:p>
            <a:pPr algn="r" rtl="1"/>
            <a:r>
              <a:rPr lang="fa-IR" dirty="0" smtClean="0"/>
              <a:t>محیط زندگی خنک و همراه داشتن بادبزن</a:t>
            </a:r>
          </a:p>
          <a:p>
            <a:pPr algn="r" rtl="1"/>
            <a:r>
              <a:rPr lang="fa-IR" dirty="0" smtClean="0"/>
              <a:t>خواب در جای خنک و تهویه کافی</a:t>
            </a:r>
          </a:p>
          <a:p>
            <a:pPr algn="r" rtl="1"/>
            <a:r>
              <a:rPr lang="fa-IR" dirty="0" smtClean="0"/>
              <a:t>عدم استفاده از نوشیدنی های داغ و گرم و استفاده از نوشیدنی های خنک</a:t>
            </a:r>
          </a:p>
          <a:p>
            <a:pPr algn="r" rtl="1"/>
            <a:r>
              <a:rPr lang="fa-IR" dirty="0" smtClean="0"/>
              <a:t>قطع الکل و سیگار </a:t>
            </a:r>
          </a:p>
          <a:p>
            <a:pPr algn="r" rtl="1"/>
            <a:r>
              <a:rPr lang="fa-IR" dirty="0" smtClean="0"/>
              <a:t>عدم استفاده از ادویه جات </a:t>
            </a:r>
          </a:p>
          <a:p>
            <a:pPr algn="r" rtl="1"/>
            <a:r>
              <a:rPr lang="fa-IR" dirty="0"/>
              <a:t> عوامل خطر: چاقی،استعمال دخانیات ،کمبود فعالیت فیزیکی</a:t>
            </a: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5" name="Picture 1" descr="C:\Documents and Settings\allameh\My Documents\My Pictures\Vaso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313" y="604676"/>
            <a:ext cx="1592687" cy="140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6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ادامه توصیه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ورزش </a:t>
            </a:r>
            <a:r>
              <a:rPr lang="fa-IR" dirty="0" smtClean="0"/>
              <a:t>سبک مانند پیاده روی در هوای آزاد</a:t>
            </a:r>
            <a:endParaRPr lang="fa-IR" dirty="0"/>
          </a:p>
          <a:p>
            <a:pPr algn="r" rtl="1"/>
            <a:r>
              <a:rPr lang="fa-IR" dirty="0"/>
              <a:t>مصرف بیشتر سبزیجات و میوه جات</a:t>
            </a:r>
          </a:p>
          <a:p>
            <a:pPr algn="r" rtl="1"/>
            <a:r>
              <a:rPr lang="fa-IR" dirty="0"/>
              <a:t>کنترل وزن</a:t>
            </a:r>
          </a:p>
          <a:p>
            <a:pPr algn="r" rtl="1"/>
            <a:r>
              <a:rPr lang="fa-IR" dirty="0"/>
              <a:t>تکنیک آرام سازی </a:t>
            </a:r>
          </a:p>
          <a:p>
            <a:pPr algn="r" rtl="1"/>
            <a:r>
              <a:rPr lang="fa-IR" dirty="0" smtClean="0"/>
              <a:t>استفاده از لباس خواب و ملافه مناسب</a:t>
            </a:r>
          </a:p>
          <a:p>
            <a:pPr algn="r" rtl="1"/>
            <a:r>
              <a:rPr lang="fa-IR" dirty="0" smtClean="0"/>
              <a:t>پیش بینی زمان گرگرفتگی بعدی و آمادگی قبل از آن</a:t>
            </a:r>
            <a:endParaRPr lang="en-US" dirty="0"/>
          </a:p>
        </p:txBody>
      </p:sp>
      <p:pic>
        <p:nvPicPr>
          <p:cNvPr id="5" name="Picture 1" descr="C:\Documents and Settings\allameh\My Documents\My Pictures\Vaso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313" y="591798"/>
            <a:ext cx="1592687" cy="140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79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مراجعه به پزشک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52" y="2272479"/>
            <a:ext cx="9613861" cy="3599316"/>
          </a:xfrm>
        </p:spPr>
        <p:txBody>
          <a:bodyPr/>
          <a:lstStyle/>
          <a:p>
            <a:pPr algn="r" rtl="1"/>
            <a:r>
              <a:rPr lang="fa-IR" dirty="0" smtClean="0"/>
              <a:t>عدم تأثیر توصیه ها</a:t>
            </a:r>
          </a:p>
          <a:p>
            <a:pPr algn="r" rtl="1"/>
            <a:r>
              <a:rPr lang="fa-IR" dirty="0" smtClean="0"/>
              <a:t>وجود بیماری زمینه ای</a:t>
            </a:r>
          </a:p>
          <a:p>
            <a:pPr algn="r" rtl="1"/>
            <a:r>
              <a:rPr lang="fa-IR" dirty="0" smtClean="0"/>
              <a:t>مصرف دارو</a:t>
            </a:r>
          </a:p>
          <a:p>
            <a:pPr algn="r" rtl="1"/>
            <a:r>
              <a:rPr lang="fa-IR" dirty="0" smtClean="0"/>
              <a:t>گرگرفتگی شدید بد با دفعات متعدد در روز و شب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5" name="Picture 1" descr="C:\Documents and Settings\allameh\My Documents\My Pictures\Vaso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3555" y="591798"/>
            <a:ext cx="1618445" cy="140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9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080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9394546" imgH="6946697" progId="">
                  <p:embed/>
                </p:oleObj>
              </mc:Choice>
              <mc:Fallback>
                <p:oleObj r:id="rId3" imgW="9394546" imgH="69466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اختلالات ادراری تناسلی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آتروفی و خشکی واژن</a:t>
            </a:r>
          </a:p>
          <a:p>
            <a:pPr algn="r" rtl="1"/>
            <a:r>
              <a:rPr lang="fa-IR" dirty="0" smtClean="0"/>
              <a:t>پرولاپس لگن</a:t>
            </a:r>
          </a:p>
          <a:p>
            <a:pPr algn="r" rtl="1"/>
            <a:r>
              <a:rPr lang="fa-IR" dirty="0" smtClean="0"/>
              <a:t>بی اختیاری ادرار</a:t>
            </a:r>
          </a:p>
          <a:p>
            <a:pPr algn="r" rtl="1"/>
            <a:r>
              <a:rPr lang="fa-IR" dirty="0" smtClean="0"/>
              <a:t>بی اختیاری مدفوع</a:t>
            </a:r>
          </a:p>
          <a:p>
            <a:pPr algn="r" rtl="1"/>
            <a:r>
              <a:rPr lang="fa-IR" dirty="0" smtClean="0"/>
              <a:t>اختلال در روابط زناشویی</a:t>
            </a:r>
          </a:p>
          <a:p>
            <a:pPr algn="r" rtl="1"/>
            <a:endParaRPr lang="en-US" dirty="0"/>
          </a:p>
        </p:txBody>
      </p:sp>
      <p:pic>
        <p:nvPicPr>
          <p:cNvPr id="2050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36" y="566671"/>
            <a:ext cx="1598264" cy="14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32" y="2477390"/>
            <a:ext cx="8144134" cy="1373070"/>
          </a:xfrm>
        </p:spPr>
        <p:txBody>
          <a:bodyPr/>
          <a:lstStyle/>
          <a:p>
            <a:pPr rtl="1"/>
            <a:r>
              <a:rPr lang="fa-IR" sz="7200" dirty="0" smtClean="0"/>
              <a:t> </a:t>
            </a:r>
            <a:r>
              <a:rPr lang="fa-IR" sz="7200" dirty="0" smtClean="0">
                <a:cs typeface="B Titr" panose="00000700000000000000" pitchFamily="2" charset="-78"/>
              </a:rPr>
              <a:t>            منوپوز</a:t>
            </a:r>
            <a:endParaRPr lang="en-US" sz="7200" dirty="0">
              <a:cs typeface="B Titr" panose="00000700000000000000" pitchFamily="2" charset="-78"/>
            </a:endParaRPr>
          </a:p>
        </p:txBody>
      </p:sp>
      <p:pic>
        <p:nvPicPr>
          <p:cNvPr id="2050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38" y="180305"/>
            <a:ext cx="4456089" cy="229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آتروفی و خشکی </a:t>
            </a:r>
            <a:r>
              <a:rPr lang="fa-IR" dirty="0" smtClean="0"/>
              <a:t>واژن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مقاربت دردناک به علت کاهش استروژن، خشکی واژن</a:t>
            </a:r>
          </a:p>
          <a:p>
            <a:pPr algn="r" rtl="1"/>
            <a:r>
              <a:rPr lang="fa-IR" dirty="0" smtClean="0"/>
              <a:t>استفاده از لوبریکانت </a:t>
            </a:r>
          </a:p>
          <a:p>
            <a:pPr algn="r" rtl="1"/>
            <a:r>
              <a:rPr lang="fa-IR" dirty="0" smtClean="0"/>
              <a:t>ادامه مقاربت</a:t>
            </a:r>
          </a:p>
          <a:p>
            <a:pPr algn="r" rtl="1"/>
            <a:r>
              <a:rPr lang="fa-IR" dirty="0" smtClean="0"/>
              <a:t>استروژن موضعی </a:t>
            </a:r>
            <a:endParaRPr lang="en-US" dirty="0"/>
          </a:p>
        </p:txBody>
      </p:sp>
      <p:pic>
        <p:nvPicPr>
          <p:cNvPr id="4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36" y="572480"/>
            <a:ext cx="1598264" cy="14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7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شل شدن کف لگن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تغییرات هورمونی </a:t>
            </a:r>
          </a:p>
          <a:p>
            <a:pPr algn="r" rtl="1"/>
            <a:r>
              <a:rPr lang="fa-IR" dirty="0" smtClean="0"/>
              <a:t>فقدان استروژن </a:t>
            </a:r>
          </a:p>
          <a:p>
            <a:pPr algn="r" rtl="1"/>
            <a:r>
              <a:rPr lang="fa-IR" dirty="0" smtClean="0"/>
              <a:t>کاهش خونرسانی عضلات کف لگن</a:t>
            </a:r>
          </a:p>
          <a:p>
            <a:pPr algn="r" rtl="1"/>
            <a:r>
              <a:rPr lang="fa-IR" dirty="0" smtClean="0"/>
              <a:t>آتروفی کف لگن</a:t>
            </a:r>
            <a:endParaRPr lang="en-US" dirty="0"/>
          </a:p>
        </p:txBody>
      </p:sp>
      <p:pic>
        <p:nvPicPr>
          <p:cNvPr id="4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36" y="566671"/>
            <a:ext cx="1598264" cy="14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2488611"/>
            <a:ext cx="3271236" cy="28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عوارض شل شدن کف لگن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پرولاپس ژنیتال </a:t>
            </a:r>
          </a:p>
          <a:p>
            <a:pPr algn="r" rtl="1"/>
            <a:r>
              <a:rPr lang="fa-IR" dirty="0" smtClean="0"/>
              <a:t>مشکلات </a:t>
            </a:r>
            <a:r>
              <a:rPr lang="fa-IR" dirty="0"/>
              <a:t>ادراری </a:t>
            </a:r>
            <a:endParaRPr lang="fa-IR" dirty="0" smtClean="0"/>
          </a:p>
          <a:p>
            <a:pPr algn="r" rtl="1"/>
            <a:r>
              <a:rPr lang="fa-IR" dirty="0" smtClean="0"/>
              <a:t>اختلالات جنسی</a:t>
            </a:r>
          </a:p>
          <a:p>
            <a:pPr algn="r" rtl="1"/>
            <a:r>
              <a:rPr lang="fa-IR" dirty="0" smtClean="0"/>
              <a:t>اختلال عملکرد مقعد و رکتال </a:t>
            </a:r>
            <a:endParaRPr lang="en-US" dirty="0"/>
          </a:p>
        </p:txBody>
      </p:sp>
      <p:pic>
        <p:nvPicPr>
          <p:cNvPr id="5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36" y="566671"/>
            <a:ext cx="1598264" cy="14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پرولاپس لگن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بیرون زدگی رحم و مثانه، رکتوم و راست روده</a:t>
            </a:r>
          </a:p>
          <a:p>
            <a:pPr algn="r" rtl="1"/>
            <a:r>
              <a:rPr lang="fa-IR" dirty="0"/>
              <a:t>شل شدن دیواره واژن و عضلات کف لگن </a:t>
            </a:r>
          </a:p>
          <a:p>
            <a:pPr algn="r" rtl="1"/>
            <a:r>
              <a:rPr lang="fa-IR" dirty="0"/>
              <a:t>حاملگی، زایمان، افزایش سن، یبوست مزمن</a:t>
            </a:r>
          </a:p>
          <a:p>
            <a:endParaRPr lang="en-US" dirty="0"/>
          </a:p>
        </p:txBody>
      </p:sp>
      <p:pic>
        <p:nvPicPr>
          <p:cNvPr id="12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70643"/>
            <a:ext cx="3611472" cy="23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ØªØµÙÛØ± ÙØ±ØªØ¨Ø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434" y="605306"/>
            <a:ext cx="1605566" cy="13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8236"/>
            <a:ext cx="9613861" cy="35993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45" y="581659"/>
            <a:ext cx="1734355" cy="142744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rtl="1"/>
            <a:r>
              <a:rPr lang="fa-IR" sz="1800" b="0" dirty="0">
                <a:solidFill>
                  <a:schemeClr val="tx1"/>
                </a:solidFill>
                <a:latin typeface="Tinos"/>
                <a:ea typeface="Tinos"/>
                <a:cs typeface="B Koodak" panose="00000700000000000000" pitchFamily="2" charset="-78"/>
                <a:sym typeface="Tinos"/>
              </a:rPr>
              <a:t>پرولاپس دیواره قدامی (سیستوسل) </a:t>
            </a:r>
            <a:r>
              <a:rPr lang="fa-IR" sz="1800" b="0" dirty="0" smtClean="0">
                <a:solidFill>
                  <a:schemeClr val="tx1"/>
                </a:solidFill>
                <a:latin typeface="Tinos"/>
                <a:ea typeface="Tinos"/>
                <a:cs typeface="B Koodak" panose="00000700000000000000" pitchFamily="2" charset="-78"/>
                <a:sym typeface="Tinos"/>
              </a:rPr>
              <a:t>– هنگامی که </a:t>
            </a:r>
            <a:r>
              <a:rPr lang="fa-IR" sz="1800" b="0" dirty="0">
                <a:solidFill>
                  <a:schemeClr val="tx1"/>
                </a:solidFill>
                <a:latin typeface="Tinos"/>
                <a:ea typeface="Tinos"/>
                <a:cs typeface="B Koodak" panose="00000700000000000000" pitchFamily="2" charset="-78"/>
                <a:sym typeface="Tinos"/>
              </a:rPr>
              <a:t>مثانه وارد دیواره جلوی مهبل (واژن) </a:t>
            </a:r>
            <a:r>
              <a:rPr lang="fa-IR" sz="1800" b="0" dirty="0" smtClean="0">
                <a:solidFill>
                  <a:schemeClr val="tx1"/>
                </a:solidFill>
                <a:latin typeface="Tinos"/>
                <a:ea typeface="Tinos"/>
                <a:cs typeface="B Koodak" panose="00000700000000000000" pitchFamily="2" charset="-78"/>
                <a:sym typeface="Tinos"/>
              </a:rPr>
              <a:t>شود:</a:t>
            </a:r>
            <a:endParaRPr lang="fa-IR" sz="1800" b="0" dirty="0">
              <a:solidFill>
                <a:schemeClr val="tx1"/>
              </a:solidFill>
              <a:latin typeface="Tinos"/>
              <a:ea typeface="Tinos"/>
              <a:cs typeface="B Koodak" panose="00000700000000000000" pitchFamily="2" charset="-78"/>
              <a:sym typeface="Tino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39" y="2594227"/>
            <a:ext cx="2480915" cy="308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90" y="2594228"/>
            <a:ext cx="2480915" cy="30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9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 rtl="1"/>
            <a:r>
              <a:rPr lang="fa-IR" sz="18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پرولاپس دیواره </a:t>
            </a:r>
            <a:r>
              <a:rPr lang="fa-IR" sz="18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خلفی (رکتوسل</a:t>
            </a:r>
            <a:r>
              <a:rPr lang="fa-IR" sz="18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) </a:t>
            </a:r>
            <a:r>
              <a:rPr lang="fa-IR" sz="18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– هنگامی که روده </a:t>
            </a:r>
            <a:r>
              <a:rPr lang="fa-IR" sz="18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وارد دیواره جلوی مهبل (واژن) شود: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83" y="2594228"/>
            <a:ext cx="2480915" cy="308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4" y="2594227"/>
            <a:ext cx="2480915" cy="308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45" y="581659"/>
            <a:ext cx="1734355" cy="14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9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 rtl="1"/>
            <a:r>
              <a:rPr lang="fa-IR" sz="18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پرولاپس </a:t>
            </a:r>
            <a:r>
              <a:rPr lang="fa-IR" sz="18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رحم– هنگامی که رحم داخل واژن آویزان شود:</a:t>
            </a:r>
            <a:endParaRPr lang="fa-IR" sz="18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nos"/>
              <a:ea typeface="Tinos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4" y="2594228"/>
            <a:ext cx="2480915" cy="308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96" y="2594228"/>
            <a:ext cx="2480915" cy="308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45" y="581659"/>
            <a:ext cx="1734355" cy="14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36" y="2323921"/>
            <a:ext cx="6172311" cy="35988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rtl="1"/>
            <a:r>
              <a:rPr lang="fa-IR" sz="20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درجه بندی پرولاپس لگن (</a:t>
            </a:r>
            <a:r>
              <a:rPr lang="en-US" sz="20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pelvic prolapse staging</a:t>
            </a:r>
            <a:r>
              <a:rPr lang="fa-IR" sz="2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  <a:t>)</a:t>
            </a:r>
            <a:br>
              <a:rPr lang="fa-IR" sz="2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nos"/>
                <a:ea typeface="Tinos"/>
                <a:cs typeface="B Koodak" panose="00000700000000000000" pitchFamily="2" charset="-78"/>
              </a:rPr>
            </a:br>
            <a:r>
              <a:rPr lang="en-US" sz="1600" b="0" dirty="0"/>
              <a:t>Stages of POP–Q system measurement</a:t>
            </a:r>
            <a:endParaRPr lang="fa-IR" sz="16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nos"/>
              <a:ea typeface="Tinos"/>
              <a:cs typeface="B Koodak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92864" y="2793233"/>
            <a:ext cx="3762083" cy="2660237"/>
            <a:chOff x="4721629" y="813782"/>
            <a:chExt cx="3762083" cy="19951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629" y="813782"/>
              <a:ext cx="3762082" cy="16907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721630" y="2504506"/>
              <a:ext cx="3762082" cy="304454"/>
            </a:xfrm>
            <a:prstGeom prst="rect">
              <a:avLst/>
            </a:prstGeom>
            <a:solidFill>
              <a:srgbClr val="FCFDF9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a-I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B Nazanin" panose="00000400000000000000" pitchFamily="2" charset="-78"/>
                  <a:sym typeface="Arial"/>
                </a:rPr>
                <a:t>مراحل پرولاپس رحم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45" y="581659"/>
            <a:ext cx="1734355" cy="14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8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درمان پرولاپس لگن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موضعی ( گذاشتن پساری)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جراحی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2123" y="2465662"/>
            <a:ext cx="2550018" cy="20419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90175" y="2813392"/>
            <a:ext cx="2694568" cy="20419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dirty="0" smtClean="0"/>
              <a:t>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4" descr="ØªØµÙÛØ± ÙØ±ØªØ¨Ø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434" y="611117"/>
            <a:ext cx="1605566" cy="13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 اختیاری ادراری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439904"/>
            <a:ext cx="9613861" cy="3599316"/>
          </a:xfrm>
        </p:spPr>
        <p:txBody>
          <a:bodyPr/>
          <a:lstStyle/>
          <a:p>
            <a:pPr algn="r" rtl="1"/>
            <a:r>
              <a:rPr lang="fa-IR" dirty="0" smtClean="0"/>
              <a:t>خروج غیر ارادی ادرار</a:t>
            </a:r>
          </a:p>
          <a:p>
            <a:pPr algn="r" rtl="1"/>
            <a:r>
              <a:rPr lang="fa-IR" dirty="0" smtClean="0"/>
              <a:t>اثر بر زندگی زناشویی  </a:t>
            </a:r>
          </a:p>
          <a:p>
            <a:pPr algn="r" rtl="1"/>
            <a:r>
              <a:rPr lang="fa-IR" dirty="0" smtClean="0"/>
              <a:t>تأثیر بر کیفیت زندگی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92" y="604677"/>
            <a:ext cx="1579808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965329" y="2401267"/>
            <a:ext cx="9613861" cy="277604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/>
              <a:t>در زندگی </a:t>
            </a:r>
            <a:r>
              <a:rPr lang="fa-IR" b="1" dirty="0"/>
              <a:t>به ایستگاه </a:t>
            </a:r>
            <a:r>
              <a:rPr lang="fa-IR" b="1" dirty="0" smtClean="0"/>
              <a:t>یائسگی رسیده اید. زندگی هر کسی مانند بافته شدن قالی با نقش ها و رنگ های متفاوت است. هیچ قسمت از این فرش زندگی را حتی در صورت ناخوشایند بودن نمی توان انکار کرد. پس با انگیزه و امیدواری قسمت سوم فرش زندگیتان را آن طور که شایسته وجود شماست ببافید، زیرا که شما اکنون حس زندگی کردن را بهتر می شناسید.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91" y="567768"/>
            <a:ext cx="1655409" cy="14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عوارض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عفونت پرینه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افزایش بار مراقبتی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70" y="604677"/>
            <a:ext cx="1579808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4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ریسک فاکتورها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113" y="2311114"/>
            <a:ext cx="10099296" cy="4179838"/>
          </a:xfrm>
        </p:spPr>
        <p:txBody>
          <a:bodyPr numCol="2">
            <a:normAutofit/>
          </a:bodyPr>
          <a:lstStyle/>
          <a:p>
            <a:pPr algn="r" rtl="1"/>
            <a:r>
              <a:rPr lang="fa-IR" dirty="0"/>
              <a:t>دیابت </a:t>
            </a:r>
          </a:p>
          <a:p>
            <a:pPr algn="r" rtl="1"/>
            <a:r>
              <a:rPr lang="fa-IR" dirty="0"/>
              <a:t>سکته مغزی </a:t>
            </a:r>
          </a:p>
          <a:p>
            <a:pPr algn="r" rtl="1"/>
            <a:r>
              <a:rPr lang="fa-IR" dirty="0"/>
              <a:t>افسردگی</a:t>
            </a:r>
          </a:p>
          <a:p>
            <a:pPr algn="r" rtl="1"/>
            <a:r>
              <a:rPr lang="fa-IR" dirty="0"/>
              <a:t>بی اختیاری مدفوعی </a:t>
            </a:r>
          </a:p>
          <a:p>
            <a:pPr algn="r" rtl="1"/>
            <a:r>
              <a:rPr lang="fa-IR" dirty="0"/>
              <a:t>آتروفی واژینال </a:t>
            </a:r>
          </a:p>
          <a:p>
            <a:pPr algn="r" rtl="1"/>
            <a:r>
              <a:rPr lang="fa-IR" dirty="0"/>
              <a:t>درمان جایگزینی هورمونی </a:t>
            </a:r>
          </a:p>
          <a:p>
            <a:pPr algn="r" rtl="1"/>
            <a:r>
              <a:rPr lang="fa-IR" dirty="0"/>
              <a:t>جراحی های ادراری- تناسلی (هیسترکتومی)</a:t>
            </a:r>
          </a:p>
          <a:p>
            <a:pPr algn="r" rtl="1"/>
            <a:r>
              <a:rPr lang="fa-IR" dirty="0"/>
              <a:t>رادیاسیون 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روش زایمان </a:t>
            </a:r>
          </a:p>
          <a:p>
            <a:pPr algn="r" rtl="1"/>
            <a:r>
              <a:rPr lang="fa-IR" dirty="0"/>
              <a:t>تعداد زایمان </a:t>
            </a:r>
          </a:p>
          <a:p>
            <a:pPr algn="r" rtl="1"/>
            <a:r>
              <a:rPr lang="fa-IR" dirty="0"/>
              <a:t>سابقه فامیلی </a:t>
            </a:r>
          </a:p>
          <a:p>
            <a:pPr algn="r" rtl="1"/>
            <a:r>
              <a:rPr lang="fa-IR" dirty="0"/>
              <a:t>سن </a:t>
            </a:r>
          </a:p>
          <a:p>
            <a:pPr algn="r" rtl="1"/>
            <a:r>
              <a:rPr lang="fa-IR" dirty="0"/>
              <a:t>قومیت/نژاد </a:t>
            </a:r>
          </a:p>
          <a:p>
            <a:pPr algn="r" rtl="1"/>
            <a:r>
              <a:rPr lang="fa-IR" dirty="0"/>
              <a:t>مصرف دخانیات </a:t>
            </a:r>
          </a:p>
          <a:p>
            <a:pPr algn="r" rtl="1"/>
            <a:r>
              <a:rPr lang="fa-IR" dirty="0"/>
              <a:t>مصرف کافئین </a:t>
            </a:r>
          </a:p>
          <a:p>
            <a:pPr algn="r" rtl="1"/>
            <a:r>
              <a:rPr lang="fa-IR" dirty="0"/>
              <a:t>چاقی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04" y="604677"/>
            <a:ext cx="1648495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انواع بی اختیاری ادراری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13" y="604677"/>
            <a:ext cx="1592687" cy="13780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حاد: عواملی مانند دیابت، عفونت و سایر مشکلات</a:t>
            </a:r>
          </a:p>
          <a:p>
            <a:pPr algn="r" rtl="1"/>
            <a:r>
              <a:rPr lang="fa-IR" dirty="0" smtClean="0"/>
              <a:t>مزمن: با مثانه پر یا خالی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بی اختیاری ادراری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 اختیاری ادراری استرسی </a:t>
            </a:r>
            <a:r>
              <a:rPr lang="fa-IR" dirty="0" smtClean="0"/>
              <a:t>                             </a:t>
            </a:r>
            <a:r>
              <a:rPr lang="en-US" dirty="0"/>
              <a:t>Stress Urinary Incontinence </a:t>
            </a:r>
            <a:endParaRPr lang="fa-IR" dirty="0"/>
          </a:p>
          <a:p>
            <a:pPr algn="r" rtl="1"/>
            <a:r>
              <a:rPr lang="fa-IR" dirty="0" smtClean="0"/>
              <a:t>بی اختیاری ادراری اضطرابی                             </a:t>
            </a:r>
            <a:r>
              <a:rPr lang="en-US" dirty="0"/>
              <a:t>Urge Urinary Incontinence </a:t>
            </a:r>
            <a:r>
              <a:rPr lang="fa-IR" dirty="0" smtClean="0"/>
              <a:t>     </a:t>
            </a:r>
            <a:endParaRPr lang="en-US" dirty="0"/>
          </a:p>
          <a:p>
            <a:pPr algn="r" rtl="1"/>
            <a:r>
              <a:rPr lang="fa-IR" dirty="0" smtClean="0"/>
              <a:t>بی اختیاری ادراری مختلط                                </a:t>
            </a:r>
            <a:r>
              <a:rPr lang="en-US" dirty="0"/>
              <a:t>Mixed Urinary Incontinence </a:t>
            </a:r>
            <a:endParaRPr lang="fa-IR" dirty="0" smtClean="0"/>
          </a:p>
          <a:p>
            <a:pPr algn="r" rtl="1"/>
            <a:r>
              <a:rPr lang="fa-IR" dirty="0" smtClean="0"/>
              <a:t>بی </a:t>
            </a:r>
            <a:r>
              <a:rPr lang="fa-IR" dirty="0"/>
              <a:t>اختیاری ادراری </a:t>
            </a:r>
            <a:r>
              <a:rPr lang="fa-IR" dirty="0" smtClean="0"/>
              <a:t>سرریزی                        </a:t>
            </a:r>
            <a:r>
              <a:rPr lang="en-US" dirty="0"/>
              <a:t>Overflow Urinary Incontinence 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13" y="604677"/>
            <a:ext cx="1592687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2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اختلال عملکرد مقعد و رکتال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یبوست</a:t>
            </a:r>
          </a:p>
          <a:p>
            <a:pPr algn="r" rtl="1"/>
            <a:r>
              <a:rPr lang="fa-IR" dirty="0" smtClean="0"/>
              <a:t>بی اختیاری دفع گاز یا مدفوع</a:t>
            </a:r>
          </a:p>
          <a:p>
            <a:pPr algn="r" rtl="1"/>
            <a:r>
              <a:rPr lang="fa-IR" dirty="0" smtClean="0"/>
              <a:t>ایجاد توده مدفوعی در انتهای روده بزرگ </a:t>
            </a:r>
          </a:p>
          <a:p>
            <a:pPr algn="r" rtl="1"/>
            <a:r>
              <a:rPr lang="fa-IR" dirty="0" smtClean="0"/>
              <a:t>شقاق</a:t>
            </a:r>
            <a:endParaRPr lang="en-US" dirty="0"/>
          </a:p>
        </p:txBody>
      </p:sp>
      <p:pic>
        <p:nvPicPr>
          <p:cNvPr id="5" name="Picture 2" descr="ÙØªÛØ¬Ù ØªØµÙÛØ±Û Ø¨Ø±Ø§Û Ø§Ø®ØªÙØ§Ù Ø¹ÙÙÚ©Ø±Ø¯ Ø±Ú©ØªÙÙ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32" y="585359"/>
            <a:ext cx="1620368" cy="13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اختلالات جنسی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پرولاپس ژنیتال</a:t>
            </a:r>
          </a:p>
          <a:p>
            <a:pPr algn="r" rtl="1"/>
            <a:r>
              <a:rPr lang="fa-IR" dirty="0" smtClean="0"/>
              <a:t>بی اختیاری ادراری </a:t>
            </a:r>
          </a:p>
          <a:p>
            <a:pPr algn="r" rtl="1"/>
            <a:r>
              <a:rPr lang="fa-IR" dirty="0" smtClean="0"/>
              <a:t>شل شدن عضلات لگن و دهانه واژن</a:t>
            </a:r>
            <a:endParaRPr lang="en-US" dirty="0"/>
          </a:p>
        </p:txBody>
      </p:sp>
      <p:pic>
        <p:nvPicPr>
          <p:cNvPr id="7" name="Picture 4" descr="ÙØªÛØ¬Ù ØªØµÙÛØ±Û Ø¨Ø±Ø§Û Ø§Ø®ØªÙØ§Ù Ø¬ÙØ³Û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04" y="581818"/>
            <a:ext cx="1648496" cy="14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9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80" t="30413" r="22494" b="10005"/>
          <a:stretch/>
        </p:blipFill>
        <p:spPr>
          <a:xfrm>
            <a:off x="90152" y="141668"/>
            <a:ext cx="12101847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7" t="27038" r="24146" b="11768"/>
          <a:stretch/>
        </p:blipFill>
        <p:spPr>
          <a:xfrm>
            <a:off x="154546" y="0"/>
            <a:ext cx="11882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8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1" t="36701" r="22743" b="13199"/>
          <a:stretch/>
        </p:blipFill>
        <p:spPr>
          <a:xfrm>
            <a:off x="180304" y="103031"/>
            <a:ext cx="11887199" cy="663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21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4" t="16660" r="4353" b="5684"/>
          <a:stretch/>
        </p:blipFill>
        <p:spPr>
          <a:xfrm>
            <a:off x="0" y="109471"/>
            <a:ext cx="12192000" cy="674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9090339" y="3644721"/>
            <a:ext cx="28097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90339" y="4144851"/>
            <a:ext cx="28097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900079" y="3644721"/>
            <a:ext cx="0" cy="500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90339" y="3644721"/>
            <a:ext cx="0" cy="500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یائسگی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476" y="2568693"/>
            <a:ext cx="9613861" cy="2351037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/>
              <a:t> یکی از مراحل طبیعی و مهم زندگی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/>
              <a:t>پایان باروری و قطع قاعدگی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/>
              <a:t>توقف تولید استروژن توسط تخمدان ها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/>
              <a:t>قطع قاعدگی به مدت یک سال بدون ارتباط با عوامل پاتولوژیک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91" y="567768"/>
            <a:ext cx="1655409" cy="14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88" t="20071" r="19369" b="5852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50" t="20238" r="19914" b="15704"/>
          <a:stretch/>
        </p:blipFill>
        <p:spPr>
          <a:xfrm>
            <a:off x="7749" y="0"/>
            <a:ext cx="121842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0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19" t="18280" r="24429" b="3543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7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با تشکر </a:t>
            </a:r>
            <a:endParaRPr lang="en-US" dirty="0"/>
          </a:p>
        </p:txBody>
      </p:sp>
      <p:pic>
        <p:nvPicPr>
          <p:cNvPr id="4" name="Picture 2" descr="ÙØªÛØ¬Ù ØªØµÙÛØ±Û Ø¨Ø±Ø§Û Ø¹Ú©Ø³ ØµÙÙØ§Øª ÙØªØ­Ø±Ú© Ø¬Ø¯ÛØ¯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94" y="2215167"/>
            <a:ext cx="8399285" cy="450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انواع یائسگی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یائسگی طبیعی(فیزیولوژیک)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یائسگی مصنوعی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سن یائسگی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بین سن</a:t>
            </a:r>
            <a:r>
              <a:rPr lang="fa-IR" dirty="0"/>
              <a:t>53</a:t>
            </a:r>
            <a:r>
              <a:rPr lang="fa-IR" dirty="0" smtClean="0"/>
              <a:t> -47 سالگی </a:t>
            </a:r>
            <a:endParaRPr lang="en-US" dirty="0"/>
          </a:p>
          <a:p>
            <a:pPr algn="r" rtl="1"/>
            <a:r>
              <a:rPr lang="fa-IR" dirty="0" smtClean="0"/>
              <a:t>به طور متوسط 51 سالگی </a:t>
            </a:r>
          </a:p>
          <a:p>
            <a:pPr algn="r" rtl="1"/>
            <a:r>
              <a:rPr lang="fa-IR" dirty="0" smtClean="0"/>
              <a:t>با توجه به ژنتیک فرد، مصرف الکل وسیگار، وضعیت اجتماعی واقتصادی ،</a:t>
            </a:r>
            <a:r>
              <a:rPr lang="en-US" dirty="0" smtClean="0"/>
              <a:t>BMI</a:t>
            </a:r>
            <a:endParaRPr lang="fa-IR" dirty="0" smtClean="0"/>
          </a:p>
          <a:p>
            <a:pPr algn="r" rtl="1"/>
            <a:r>
              <a:rPr lang="fa-IR" dirty="0" smtClean="0"/>
              <a:t>یائسگی زودرس </a:t>
            </a:r>
          </a:p>
          <a:p>
            <a:pPr algn="r" rtl="1"/>
            <a:r>
              <a:rPr lang="fa-IR" dirty="0" smtClean="0"/>
              <a:t>یائسگی زودهنگام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دوره گذار (پری منوپوز، کلیماکتریک)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171" y="2774755"/>
            <a:ext cx="9613861" cy="2016186"/>
          </a:xfrm>
        </p:spPr>
        <p:txBody>
          <a:bodyPr/>
          <a:lstStyle/>
          <a:p>
            <a:pPr algn="r" rtl="1"/>
            <a:r>
              <a:rPr lang="fa-IR" dirty="0" smtClean="0"/>
              <a:t>دوره زمانی قبل و بعد از شروع یائسگی </a:t>
            </a:r>
          </a:p>
          <a:p>
            <a:pPr algn="r" rtl="1"/>
            <a:r>
              <a:rPr lang="fa-IR" dirty="0" smtClean="0"/>
              <a:t>حدود 4 سال طول می کشد</a:t>
            </a:r>
          </a:p>
          <a:p>
            <a:pPr algn="r" rtl="1"/>
            <a:r>
              <a:rPr lang="fa-IR" dirty="0" smtClean="0"/>
              <a:t>علائم یائسگی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دوره بعد از منوپوز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41" y="2787634"/>
            <a:ext cx="9613861" cy="1977549"/>
          </a:xfrm>
        </p:spPr>
        <p:txBody>
          <a:bodyPr/>
          <a:lstStyle/>
          <a:p>
            <a:pPr algn="r" rtl="1"/>
            <a:r>
              <a:rPr lang="fa-IR" dirty="0" smtClean="0"/>
              <a:t>بعد از آخرین قاعدگی </a:t>
            </a:r>
          </a:p>
          <a:p>
            <a:pPr algn="r" rtl="1"/>
            <a:r>
              <a:rPr lang="fa-IR" dirty="0" smtClean="0"/>
              <a:t>تولید بسیار کم استروژن و پروژسترون</a:t>
            </a:r>
          </a:p>
          <a:p>
            <a:pPr algn="r" rtl="1"/>
            <a:r>
              <a:rPr lang="fa-IR" dirty="0" smtClean="0"/>
              <a:t>عدم تخمک گزاری و بارداری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چگونگی وقوع یائسگی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688" y="2208085"/>
            <a:ext cx="9613861" cy="359931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تغییرات عمده در یائسگی ناشی از تغییراتی است که در عملکرد تخمدان ها و توقف ترشح هورمونها و در نتیجه توقف تخمک گزاری اتفاق می افتد.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14" y="591798"/>
            <a:ext cx="167558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1002</TotalTime>
  <Words>869</Words>
  <Application>Microsoft Office PowerPoint</Application>
  <PresentationFormat>Widescreen</PresentationFormat>
  <Paragraphs>165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 Koodak</vt:lpstr>
      <vt:lpstr>B Nazanin</vt:lpstr>
      <vt:lpstr>B Titr</vt:lpstr>
      <vt:lpstr>Times New Roman</vt:lpstr>
      <vt:lpstr>Tinos</vt:lpstr>
      <vt:lpstr>Trebuchet MS</vt:lpstr>
      <vt:lpstr>Wingdings</vt:lpstr>
      <vt:lpstr>Berlin</vt:lpstr>
      <vt:lpstr>PowerPoint Presentation</vt:lpstr>
      <vt:lpstr>             منوپوز</vt:lpstr>
      <vt:lpstr>PowerPoint Presentation</vt:lpstr>
      <vt:lpstr>یائسگی </vt:lpstr>
      <vt:lpstr>انواع یائسگی </vt:lpstr>
      <vt:lpstr>سن یائسگی </vt:lpstr>
      <vt:lpstr>دوره گذار (پری منوپوز، کلیماکتریک)</vt:lpstr>
      <vt:lpstr>دوره بعد از منوپوز </vt:lpstr>
      <vt:lpstr>چگونگی وقوع یائسگی</vt:lpstr>
      <vt:lpstr>علائم یائسگی </vt:lpstr>
      <vt:lpstr>عوارض یائسگی</vt:lpstr>
      <vt:lpstr>پوکی استخوان</vt:lpstr>
      <vt:lpstr>پیشگیری</vt:lpstr>
      <vt:lpstr>گرگرفتگی</vt:lpstr>
      <vt:lpstr>توصیه ها</vt:lpstr>
      <vt:lpstr>ادامه توصیه ها</vt:lpstr>
      <vt:lpstr>مراجعه به پزشک</vt:lpstr>
      <vt:lpstr>PowerPoint Presentation</vt:lpstr>
      <vt:lpstr>اختلالات ادراری تناسلی </vt:lpstr>
      <vt:lpstr>آتروفی و خشکی واژن</vt:lpstr>
      <vt:lpstr>شل شدن کف لگن</vt:lpstr>
      <vt:lpstr>عوارض شل شدن کف لگن</vt:lpstr>
      <vt:lpstr>پرولاپس لگن</vt:lpstr>
      <vt:lpstr>پرولاپس دیواره قدامی (سیستوسل) – هنگامی که مثانه وارد دیواره جلوی مهبل (واژن) شود:</vt:lpstr>
      <vt:lpstr>پرولاپس دیواره خلفی (رکتوسل) – هنگامی که روده وارد دیواره جلوی مهبل (واژن) شود:</vt:lpstr>
      <vt:lpstr>پرولاپس رحم– هنگامی که رحم داخل واژن آویزان شود:</vt:lpstr>
      <vt:lpstr>درجه بندی پرولاپس لگن (pelvic prolapse staging) Stages of POP–Q system measurement</vt:lpstr>
      <vt:lpstr>درمان پرولاپس لگن</vt:lpstr>
      <vt:lpstr>بی اختیاری ادراری </vt:lpstr>
      <vt:lpstr>عوارض</vt:lpstr>
      <vt:lpstr>ریسک فاکتورها</vt:lpstr>
      <vt:lpstr>انواع بی اختیاری ادراری</vt:lpstr>
      <vt:lpstr>انواع بی اختیاری ادراری</vt:lpstr>
      <vt:lpstr>اختلال عملکرد مقعد و رکتال</vt:lpstr>
      <vt:lpstr>اختلالات جنسی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منوپوز</dc:title>
  <dc:creator>منصوره بناهان</dc:creator>
  <cp:lastModifiedBy>منصوره بناهان</cp:lastModifiedBy>
  <cp:revision>61</cp:revision>
  <dcterms:created xsi:type="dcterms:W3CDTF">2019-12-17T05:50:43Z</dcterms:created>
  <dcterms:modified xsi:type="dcterms:W3CDTF">2020-02-10T03:59:17Z</dcterms:modified>
</cp:coreProperties>
</file>